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2" r:id="rId2"/>
    <p:sldId id="293" r:id="rId3"/>
    <p:sldId id="319" r:id="rId4"/>
    <p:sldId id="320" r:id="rId5"/>
    <p:sldId id="32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0576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Indirect</a:t>
            </a:r>
            <a:endParaRPr lang="en-US" sz="2400" dirty="0"/>
          </a:p>
          <a:p>
            <a:pPr marL="609600" indent="-609600" algn="just" rtl="0">
              <a:buFont typeface="Wingdings" pitchFamily="2" charset="2"/>
              <a:buAutoNum type="alphaUcPeriod"/>
              <a:defRPr/>
            </a:pPr>
            <a:r>
              <a:rPr lang="en-US" sz="2400" dirty="0" err="1"/>
              <a:t>Oscilometric</a:t>
            </a:r>
            <a:endParaRPr lang="en-US" sz="2400" dirty="0"/>
          </a:p>
          <a:p>
            <a:pPr marL="609600" indent="-609600" algn="just" rtl="0">
              <a:buFont typeface="Wingdings" pitchFamily="2" charset="2"/>
              <a:buAutoNum type="alphaUcPeriod"/>
              <a:defRPr/>
            </a:pPr>
            <a:r>
              <a:rPr lang="en-US" sz="2400" dirty="0"/>
              <a:t>Doppler </a:t>
            </a:r>
          </a:p>
          <a:p>
            <a:pPr marL="609600" indent="-609600" algn="just" rtl="0">
              <a:defRPr/>
            </a:pPr>
            <a:endParaRPr lang="en-US" sz="2400" dirty="0"/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Direct</a:t>
            </a:r>
            <a:endParaRPr lang="en-US" sz="2400" dirty="0"/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5524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Monitoring of blood pressure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31684"/>
            <a:ext cx="2806502" cy="392476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57150"/>
            <a:ext cx="8839200" cy="4819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Font typeface="Arial" panose="020B0604020202020204" pitchFamily="34" charset="0"/>
              <a:buNone/>
            </a:pPr>
            <a:r>
              <a:rPr lang="en-US" altLang="fa-IR" sz="2400" smtClean="0"/>
              <a:t>               Indirect Oscillometric Blood Pressure Measurement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Dinamap_8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9453"/>
            <a:ext cx="1905000" cy="25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ardell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279" y="1079452"/>
            <a:ext cx="2362200" cy="25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urgivetNI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79452"/>
            <a:ext cx="4114800" cy="25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210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Respiratory </a:t>
            </a:r>
            <a:r>
              <a:rPr lang="en-US" sz="2400" dirty="0"/>
              <a:t>rate</a:t>
            </a:r>
          </a:p>
          <a:p>
            <a:pPr marL="0" indent="0" algn="just" rtl="0"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Pulse </a:t>
            </a:r>
            <a:r>
              <a:rPr lang="en-US" sz="2400" dirty="0" err="1" smtClean="0"/>
              <a:t>oximeter</a:t>
            </a:r>
            <a:endParaRPr lang="en-US" sz="2400" dirty="0"/>
          </a:p>
          <a:p>
            <a:pPr marL="0" indent="0" algn="just" rtl="0">
              <a:buNone/>
              <a:defRPr/>
            </a:pPr>
            <a:r>
              <a:rPr lang="en-US" sz="2400" dirty="0" smtClean="0"/>
              <a:t>(pulse </a:t>
            </a:r>
            <a:r>
              <a:rPr lang="en-US" sz="2400" dirty="0"/>
              <a:t>and oxygen saturation)</a:t>
            </a:r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Blood </a:t>
            </a:r>
            <a:r>
              <a:rPr lang="en-US" sz="2400" dirty="0"/>
              <a:t>gas analyzer</a:t>
            </a:r>
          </a:p>
          <a:p>
            <a:pPr algn="just" rtl="0">
              <a:buNone/>
              <a:defRPr/>
            </a:pPr>
            <a:r>
              <a:rPr lang="en-US" sz="2000" dirty="0"/>
              <a:t>-Pa O2</a:t>
            </a:r>
          </a:p>
          <a:p>
            <a:pPr algn="just" rtl="0">
              <a:buNone/>
              <a:defRPr/>
            </a:pPr>
            <a:r>
              <a:rPr lang="en-US" sz="2000" dirty="0"/>
              <a:t>-Pa CO2</a:t>
            </a:r>
          </a:p>
          <a:p>
            <a:pPr algn="just" rtl="0">
              <a:buNone/>
              <a:defRPr/>
            </a:pPr>
            <a:r>
              <a:rPr lang="en-US" sz="2000" dirty="0"/>
              <a:t>-pH</a:t>
            </a:r>
          </a:p>
          <a:p>
            <a:pPr algn="just" rtl="0">
              <a:buNone/>
              <a:defRPr/>
            </a:pPr>
            <a:r>
              <a:rPr lang="en-US" sz="2000" dirty="0" smtClean="0"/>
              <a:t>-Bicarbonate</a:t>
            </a:r>
            <a:endParaRPr lang="en-US" sz="2000" dirty="0"/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err="1" smtClean="0"/>
              <a:t>Capnometer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dirty="0" err="1"/>
              <a:t>Capnography</a:t>
            </a:r>
            <a:endParaRPr lang="en-US" sz="2400" dirty="0"/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5143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Respiratory system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047750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28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590550"/>
            <a:ext cx="8610600" cy="441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31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■ </a:t>
            </a:r>
            <a:r>
              <a:rPr lang="en-US" sz="3100" b="1" u="sng" dirty="0" smtClean="0"/>
              <a:t>1- physicochemical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</a:t>
            </a:r>
            <a:r>
              <a:rPr lang="en-US" sz="2700" dirty="0">
                <a:solidFill>
                  <a:schemeClr val="tx2"/>
                </a:solidFill>
              </a:rPr>
              <a:t>a. water soluble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smtClean="0">
                <a:solidFill>
                  <a:schemeClr val="tx2"/>
                </a:solidFill>
              </a:rPr>
              <a:t>  b</a:t>
            </a:r>
            <a:r>
              <a:rPr lang="en-US" sz="2700" dirty="0">
                <a:solidFill>
                  <a:schemeClr val="tx2"/>
                </a:solidFill>
              </a:rPr>
              <a:t>. long shelf </a:t>
            </a:r>
            <a:r>
              <a:rPr lang="en-US" sz="2700" dirty="0" smtClean="0">
                <a:solidFill>
                  <a:schemeClr val="tx2"/>
                </a:solidFill>
              </a:rPr>
              <a:t>life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smtClean="0">
                <a:solidFill>
                  <a:schemeClr val="tx2"/>
                </a:solidFill>
              </a:rPr>
              <a:t>  </a:t>
            </a:r>
            <a:r>
              <a:rPr lang="en-US" sz="2700" dirty="0">
                <a:solidFill>
                  <a:schemeClr val="tx2"/>
                </a:solidFill>
              </a:rPr>
              <a:t>c. stable when exposed to light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smtClean="0">
                <a:solidFill>
                  <a:schemeClr val="tx2"/>
                </a:solidFill>
              </a:rPr>
              <a:t>  d</a:t>
            </a:r>
            <a:r>
              <a:rPr lang="en-US" sz="2700" dirty="0">
                <a:solidFill>
                  <a:schemeClr val="tx2"/>
                </a:solidFill>
              </a:rPr>
              <a:t>. small volume required for </a:t>
            </a:r>
            <a:r>
              <a:rPr lang="en-US" sz="2700" dirty="0" smtClean="0">
                <a:solidFill>
                  <a:schemeClr val="tx2"/>
                </a:solidFill>
              </a:rPr>
              <a:t>induction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3100" u="sng" dirty="0">
                <a:solidFill>
                  <a:schemeClr val="tx1"/>
                </a:solidFill>
                <a:latin typeface="Times New Roman"/>
                <a:cs typeface="Times New Roman"/>
              </a:rPr>
              <a:t>■</a:t>
            </a:r>
            <a:r>
              <a:rPr lang="en-US" sz="3100" b="1" u="sng" dirty="0" smtClean="0"/>
              <a:t> 2- </a:t>
            </a:r>
            <a:r>
              <a:rPr lang="en-US" sz="3100" b="1" u="sng" dirty="0"/>
              <a:t>pharmacodynamics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   </a:t>
            </a:r>
            <a:r>
              <a:rPr lang="en-US" sz="2700" dirty="0" smtClean="0">
                <a:solidFill>
                  <a:schemeClr val="tx2"/>
                </a:solidFill>
              </a:rPr>
              <a:t>a. minimal individual variation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b. safe therapeutic ratio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c. onset, one vein to brain circulation time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d. short duration of action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e. inactivated to nontoxic metabolites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f. smooth emergence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g. absence of anaphylaxis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2700" dirty="0" smtClean="0">
                <a:solidFill>
                  <a:schemeClr val="tx2"/>
                </a:solidFill>
              </a:rPr>
              <a:t>    h. absence of histamine release</a:t>
            </a:r>
          </a:p>
          <a:p>
            <a:pPr marL="0" indent="0" algn="just" rtl="0">
              <a:lnSpc>
                <a:spcPct val="80000"/>
              </a:lnSpc>
              <a:buNone/>
              <a:defRPr/>
            </a:pPr>
            <a:r>
              <a:rPr lang="en-US" sz="31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■  </a:t>
            </a:r>
            <a:r>
              <a:rPr lang="en-US" sz="3100" b="1" u="sng" dirty="0" smtClean="0"/>
              <a:t>3- </a:t>
            </a:r>
            <a:r>
              <a:rPr lang="en-US" sz="3100" b="1" u="sng" dirty="0"/>
              <a:t>no effects on vital organ function </a:t>
            </a:r>
          </a:p>
          <a:p>
            <a:pPr marL="0" indent="0" algn="just" rtl="0">
              <a:buNone/>
            </a:pPr>
            <a:endParaRPr lang="en-US" sz="31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4572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/>
              <a:t>Ideal injectable </a:t>
            </a:r>
            <a:r>
              <a:rPr lang="en-US" sz="3100" dirty="0" smtClean="0"/>
              <a:t>anesthetic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297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686800" cy="3790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Chloral </a:t>
            </a:r>
            <a:r>
              <a:rPr lang="en-US" sz="2400" dirty="0"/>
              <a:t>hydrate</a:t>
            </a:r>
          </a:p>
          <a:p>
            <a:pPr marL="0" indent="0" algn="just" rtl="0">
              <a:buNone/>
              <a:defRPr/>
            </a:pPr>
            <a:r>
              <a:rPr lang="en-US" sz="2400" dirty="0" smtClean="0"/>
              <a:t> </a:t>
            </a: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Barbiturates</a:t>
            </a:r>
            <a:endParaRPr lang="en-US" sz="2400" dirty="0"/>
          </a:p>
          <a:p>
            <a:pPr marL="0" indent="0" algn="just" rtl="0">
              <a:buNone/>
              <a:defRPr/>
            </a:pPr>
            <a:r>
              <a:rPr lang="en-US" sz="2400" dirty="0" smtClean="0"/>
              <a:t> </a:t>
            </a:r>
            <a:r>
              <a:rPr lang="en-US" sz="2400" dirty="0">
                <a:latin typeface="Times New Roman"/>
                <a:cs typeface="Times New Roman"/>
              </a:rPr>
              <a:t>● </a:t>
            </a:r>
            <a:r>
              <a:rPr lang="en-US" sz="2400" dirty="0" smtClean="0"/>
              <a:t>Ketamine</a:t>
            </a:r>
            <a:endParaRPr lang="en-US" sz="2400" dirty="0"/>
          </a:p>
          <a:p>
            <a:pPr marL="0" indent="0" algn="just" rtl="0">
              <a:buNone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algn="just" rtl="0">
              <a:lnSpc>
                <a:spcPct val="150000"/>
              </a:lnSpc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08422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Injectable anesthetics</a:t>
            </a:r>
            <a:endParaRPr lang="fa-IR" sz="3200" b="1" dirty="0"/>
          </a:p>
        </p:txBody>
      </p:sp>
    </p:spTree>
    <p:extLst>
      <p:ext uri="{BB962C8B-B14F-4D97-AF65-F5344CB8AC3E}">
        <p14:creationId xmlns:p14="http://schemas.microsoft.com/office/powerpoint/2010/main" val="3014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40195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Colorless </a:t>
            </a:r>
            <a:r>
              <a:rPr lang="en-US" sz="2800" dirty="0"/>
              <a:t>crystals 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Water </a:t>
            </a:r>
            <a:r>
              <a:rPr lang="en-US" sz="2800" dirty="0"/>
              <a:t>soluble , Alkaline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Cardiac </a:t>
            </a:r>
            <a:r>
              <a:rPr lang="en-US" sz="2800" dirty="0"/>
              <a:t>depressant, hepatotoxic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Respiratory </a:t>
            </a:r>
            <a:r>
              <a:rPr lang="en-US" sz="2800" dirty="0"/>
              <a:t>depressant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Solution </a:t>
            </a:r>
            <a:r>
              <a:rPr lang="en-US" sz="2800" dirty="0"/>
              <a:t>6-10 %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Dose</a:t>
            </a:r>
            <a:r>
              <a:rPr lang="en-US" sz="2800" dirty="0"/>
              <a:t>: 100-150 mg/kg</a:t>
            </a:r>
          </a:p>
          <a:p>
            <a:pPr marL="0" indent="0" algn="just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● </a:t>
            </a:r>
            <a:r>
              <a:rPr lang="en-US" sz="2800" dirty="0" smtClean="0"/>
              <a:t>Prolong </a:t>
            </a:r>
            <a:r>
              <a:rPr lang="en-US" sz="2800" dirty="0"/>
              <a:t>recovery, </a:t>
            </a:r>
            <a:r>
              <a:rPr lang="en-US" sz="2800" dirty="0" err="1"/>
              <a:t>nystagmous</a:t>
            </a:r>
            <a:endParaRPr lang="en-US" sz="2800" dirty="0"/>
          </a:p>
          <a:p>
            <a:pPr marL="0" indent="0" algn="just" rtl="0">
              <a:buNone/>
            </a:pPr>
            <a:endParaRPr lang="fa-IR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33350"/>
            <a:ext cx="7239000" cy="6096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Chloral </a:t>
            </a:r>
            <a:r>
              <a:rPr lang="en-US" sz="3600" dirty="0"/>
              <a:t>hydrate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6484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190</Words>
  <Application>Microsoft Office PowerPoint</Application>
  <PresentationFormat>On-screen Show (16:9)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Monitoring of blood pressure</vt:lpstr>
      <vt:lpstr>Respiratory system</vt:lpstr>
      <vt:lpstr> Ideal injectable anesthetic </vt:lpstr>
      <vt:lpstr>Injectable anesthetics</vt:lpstr>
      <vt:lpstr>Chloral hydrate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2019-04-09T07:54:31Z</dcterms:modified>
  <cp:contentStatus/>
</cp:coreProperties>
</file>